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57" r:id="rId4"/>
    <p:sldId id="258" r:id="rId5"/>
    <p:sldId id="259" r:id="rId6"/>
    <p:sldId id="274" r:id="rId7"/>
    <p:sldId id="275" r:id="rId8"/>
    <p:sldId id="276" r:id="rId9"/>
    <p:sldId id="277" r:id="rId10"/>
    <p:sldId id="273" r:id="rId11"/>
    <p:sldId id="272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25/03/2014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25/03/2014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25/03/2014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25/03/2014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25/03/2014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25/03/2014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25/03/2014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25/03/2014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25/03/2014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25/03/2014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25/03/2014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25/03/2014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mpersonal.com.ar/omverbs/regularverbs.htm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Past</a:t>
            </a:r>
            <a:r>
              <a:rPr lang="es-MX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Simple regular and irregular </a:t>
            </a:r>
            <a:r>
              <a:rPr lang="es-MX" sz="2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verbs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L.E.L.I. </a:t>
            </a:r>
            <a:r>
              <a:rPr lang="es-MX" sz="23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Maria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del Rosario </a:t>
            </a:r>
            <a:r>
              <a:rPr lang="es-MX" sz="23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Nolasquez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Trejo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33265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Conclusión o cierre: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51520" y="855876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learn</a:t>
            </a:r>
            <a:r>
              <a:rPr lang="es-MX" dirty="0" smtClean="0"/>
              <a:t> more </a:t>
            </a:r>
            <a:r>
              <a:rPr lang="es-MX" dirty="0" err="1" smtClean="0"/>
              <a:t>about</a:t>
            </a:r>
            <a:r>
              <a:rPr lang="es-MX" dirty="0" smtClean="0"/>
              <a:t> regular and irregular </a:t>
            </a:r>
            <a:r>
              <a:rPr lang="es-MX" dirty="0" err="1" smtClean="0"/>
              <a:t>verbs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can </a:t>
            </a:r>
            <a:r>
              <a:rPr lang="es-MX" dirty="0" err="1" smtClean="0"/>
              <a:t>check</a:t>
            </a:r>
            <a:r>
              <a:rPr lang="es-MX" dirty="0" smtClean="0"/>
              <a:t> </a:t>
            </a:r>
            <a:r>
              <a:rPr lang="es-MX" dirty="0" err="1" smtClean="0"/>
              <a:t>this</a:t>
            </a:r>
            <a:r>
              <a:rPr lang="es-MX" dirty="0" smtClean="0"/>
              <a:t> page.</a:t>
            </a:r>
          </a:p>
          <a:p>
            <a:endParaRPr lang="es-MX" dirty="0"/>
          </a:p>
          <a:p>
            <a:r>
              <a:rPr lang="es-MX" dirty="0">
                <a:hlinkClick r:id="rId2"/>
              </a:rPr>
              <a:t>http://</a:t>
            </a:r>
            <a:r>
              <a:rPr lang="es-MX" dirty="0" smtClean="0">
                <a:hlinkClick r:id="rId2"/>
              </a:rPr>
              <a:t>www.ompersonal.com.ar/omverbs/regularverbs.htm</a:t>
            </a:r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5976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9512" y="188640"/>
            <a:ext cx="8784976" cy="5977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r>
              <a:rPr lang="es-ES" sz="2800" b="1" dirty="0" smtClean="0">
                <a:latin typeface="Arial" pitchFamily="34" charset="0"/>
                <a:cs typeface="Arial" pitchFamily="34" charset="0"/>
              </a:rPr>
              <a:t>(Establecer referencias bibliográficas. </a:t>
            </a: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( mínimo 3)</a:t>
            </a: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dirty="0" err="1">
                <a:latin typeface="Arial" pitchFamily="34" charset="0"/>
                <a:cs typeface="Arial" pitchFamily="34" charset="0"/>
              </a:rPr>
              <a:t>Redston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, C. y </a:t>
            </a:r>
            <a:r>
              <a:rPr lang="es-MX" sz="2800" dirty="0" err="1">
                <a:latin typeface="Arial" pitchFamily="34" charset="0"/>
                <a:cs typeface="Arial" pitchFamily="34" charset="0"/>
              </a:rPr>
              <a:t>Cunningham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, G. (2005). Face2face </a:t>
            </a:r>
            <a:r>
              <a:rPr lang="es-MX" sz="2800" dirty="0" err="1">
                <a:latin typeface="Arial" pitchFamily="34" charset="0"/>
                <a:cs typeface="Arial" pitchFamily="34" charset="0"/>
              </a:rPr>
              <a:t>Elementary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>
                <a:latin typeface="Arial" pitchFamily="34" charset="0"/>
                <a:cs typeface="Arial" pitchFamily="34" charset="0"/>
              </a:rPr>
              <a:t>Student’s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 Book. </a:t>
            </a:r>
            <a:r>
              <a:rPr lang="es-MX" sz="2800" dirty="0" err="1">
                <a:latin typeface="Arial" pitchFamily="34" charset="0"/>
                <a:cs typeface="Arial" pitchFamily="34" charset="0"/>
              </a:rPr>
              <a:t>Italy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: Cambridge.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lvl="0">
              <a:spcBef>
                <a:spcPct val="20000"/>
              </a:spcBef>
            </a:pPr>
            <a:r>
              <a:rPr lang="es-MX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Ompersonal</a:t>
            </a:r>
            <a:r>
              <a:rPr lang="es-MX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(1999). Recuperado el 24 de marzo de 2014, de </a:t>
            </a:r>
            <a:r>
              <a:rPr lang="es-MX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ompersonal:http</a:t>
            </a:r>
            <a:r>
              <a:rPr lang="es-MX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://</a:t>
            </a:r>
            <a:r>
              <a:rPr lang="es-MX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www.ompersonal.com.ar/omverbs/regularverbs.htm</a:t>
            </a:r>
          </a:p>
          <a:p>
            <a:pPr lvl="0">
              <a:spcBef>
                <a:spcPct val="20000"/>
              </a:spcBef>
            </a:pPr>
            <a:endParaRPr lang="es-MX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>
              <a:spcBef>
                <a:spcPct val="20000"/>
              </a:spcBef>
            </a:pPr>
            <a:r>
              <a:rPr lang="es-MX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Murphy, Raymond. (2001). English </a:t>
            </a:r>
            <a:r>
              <a:rPr lang="es-MX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Grammar</a:t>
            </a:r>
            <a:r>
              <a:rPr lang="es-MX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In use. Great </a:t>
            </a:r>
            <a:r>
              <a:rPr lang="es-MX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Britain:Cambridge</a:t>
            </a:r>
            <a:r>
              <a:rPr lang="es-MX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University</a:t>
            </a:r>
            <a:r>
              <a:rPr lang="es-MX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Press</a:t>
            </a:r>
            <a:r>
              <a:rPr lang="es-MX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MX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692696"/>
            <a:ext cx="913047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Tema: 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Past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 Simple regular and irregular 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verbs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.</a:t>
            </a:r>
          </a:p>
          <a:p>
            <a:pPr algn="just"/>
            <a:endParaRPr lang="es-MX" sz="2000" b="1" dirty="0">
              <a:latin typeface="Arial Narrow" pitchFamily="34" charset="0"/>
              <a:cs typeface="Arial" pitchFamily="34" charset="0"/>
            </a:endParaRPr>
          </a:p>
          <a:p>
            <a:pPr algn="just"/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Resumen (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Abstract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)</a:t>
            </a:r>
          </a:p>
          <a:p>
            <a:pPr algn="just"/>
            <a:endParaRPr lang="es-MX" sz="2000" b="1" dirty="0" smtClean="0">
              <a:latin typeface="Arial Narrow" pitchFamily="34" charset="0"/>
              <a:cs typeface="Arial" pitchFamily="34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b="1" dirty="0">
                <a:latin typeface="Arial Narrow" pitchFamily="34" charset="0"/>
                <a:cs typeface="Arial" pitchFamily="34" charset="0"/>
              </a:rPr>
              <a:t>Estudiar verbos regulares e irregulares en 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pasado.</a:t>
            </a:r>
            <a:endParaRPr lang="es-MX" sz="2000" b="1" dirty="0">
              <a:latin typeface="Arial Narrow" pitchFamily="34" charset="0"/>
              <a:cs typeface="Arial" pitchFamily="34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s-MX" sz="2000" b="1" dirty="0">
                <a:latin typeface="Arial Narrow" pitchFamily="34" charset="0"/>
                <a:cs typeface="Arial" pitchFamily="34" charset="0"/>
              </a:rPr>
              <a:t>Se practicara pronunciación de 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verbos regulares e 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irregulares.</a:t>
            </a:r>
            <a:endParaRPr lang="es-MX" sz="2000" b="1" dirty="0">
              <a:latin typeface="Arial Narrow" pitchFamily="34" charset="0"/>
              <a:cs typeface="Arial" pitchFamily="34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s-MX" sz="2000" b="1" dirty="0">
                <a:latin typeface="Arial Narrow" pitchFamily="34" charset="0"/>
                <a:cs typeface="Arial" pitchFamily="34" charset="0"/>
              </a:rPr>
              <a:t>Se explicara el uso del Pasado Simple de verbos regulares e 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irregulares.</a:t>
            </a:r>
          </a:p>
          <a:p>
            <a:pPr algn="just"/>
            <a:endParaRPr lang="es-MX" sz="2000" b="1" dirty="0" smtClean="0">
              <a:latin typeface="Arial Narrow" pitchFamily="34" charset="0"/>
              <a:cs typeface="Arial" pitchFamily="34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To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learn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 regular and irregular 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verbs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 in 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past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form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To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practice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pronunciation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past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verbs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To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explain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the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 use of simple 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past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 regular and irregular 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verbs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.</a:t>
            </a:r>
            <a:endParaRPr lang="es-MX" sz="2000" b="1" dirty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b="1" dirty="0" smtClean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b="1" dirty="0" smtClean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 Narrow" pitchFamily="34" charset="0"/>
              <a:cs typeface="Arial" pitchFamily="34" charset="0"/>
            </a:endParaRPr>
          </a:p>
          <a:p>
            <a:pPr algn="just"/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Palabras </a:t>
            </a:r>
            <a:r>
              <a:rPr lang="es-MX" sz="2000" b="1" dirty="0">
                <a:latin typeface="Arial Narrow" pitchFamily="34" charset="0"/>
                <a:cs typeface="Arial" pitchFamily="34" charset="0"/>
              </a:rPr>
              <a:t>clave: 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(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keywords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)</a:t>
            </a:r>
            <a:endParaRPr lang="es-MX" sz="2000" b="1" dirty="0">
              <a:latin typeface="Arial Narrow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Simple 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past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 (I 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did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)</a:t>
            </a:r>
            <a:endParaRPr lang="es-MX" sz="2000" b="1" dirty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718204"/>
            <a:ext cx="76328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alumno será capaz de hablar sobre eventos en el pasado así como proporcionar y solicitar información básica de manera escrita y oral acerca de acciones y actividades que indiquen posibles eventos en el futuro, intenciones, posibles planes y promesas. 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 Narrow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 Narrow" pitchFamily="34" charset="0"/>
                <a:cs typeface="Arial" pitchFamily="34" charset="0"/>
              </a:rPr>
              <a:t>: Hablar acerca de eventos del pasado</a:t>
            </a:r>
          </a:p>
          <a:p>
            <a:endParaRPr lang="es-MX" sz="2800" b="1" dirty="0">
              <a:latin typeface="Arial Narrow" pitchFamily="34" charset="0"/>
              <a:cs typeface="Arial" pitchFamily="34" charset="0"/>
            </a:endParaRPr>
          </a:p>
          <a:p>
            <a:pPr algn="ctr"/>
            <a:endParaRPr lang="es-MX" sz="2800" b="1" dirty="0">
              <a:latin typeface="Arial Narrow" pitchFamily="34" charset="0"/>
              <a:cs typeface="Arial" pitchFamily="34" charset="0"/>
            </a:endParaRPr>
          </a:p>
          <a:p>
            <a:endParaRPr lang="es-MX" sz="2800" b="1" dirty="0">
              <a:latin typeface="Arial Narrow" pitchFamily="34" charset="0"/>
              <a:cs typeface="Arial" pitchFamily="34" charset="0"/>
            </a:endParaRPr>
          </a:p>
          <a:p>
            <a:pPr algn="just"/>
            <a:r>
              <a:rPr lang="es-MX" sz="2800" b="1" dirty="0">
                <a:latin typeface="Arial Narrow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 Narrow" pitchFamily="34" charset="0"/>
                <a:cs typeface="Arial" pitchFamily="34" charset="0"/>
              </a:rPr>
              <a:t>unidad: </a:t>
            </a:r>
            <a:r>
              <a:rPr lang="es-MX" sz="2800" dirty="0" smtClean="0">
                <a:latin typeface="Arial Narrow" pitchFamily="34" charset="0"/>
              </a:rPr>
              <a:t>Entender </a:t>
            </a:r>
            <a:r>
              <a:rPr lang="es-MX" sz="2800" dirty="0">
                <a:latin typeface="Arial Narrow" pitchFamily="34" charset="0"/>
              </a:rPr>
              <a:t>y proporcionar información referente al pasado con el fin de compartir anécdotas personales, narrar historias simples y sucesos que ya ocurrieron. 	</a:t>
            </a:r>
          </a:p>
          <a:p>
            <a:endParaRPr lang="es-MX" sz="2800" b="1" dirty="0">
              <a:latin typeface="Arial Narrow" pitchFamily="34" charset="0"/>
              <a:cs typeface="Arial" pitchFamily="34" charset="0"/>
            </a:endParaRPr>
          </a:p>
          <a:p>
            <a:endParaRPr lang="es-MX" sz="2800" b="1" dirty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7450"/>
            <a:ext cx="9144000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Tema: 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Past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 simple regular and irregular 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verbs</a:t>
            </a:r>
            <a:endParaRPr lang="es-MX" sz="2000" b="1" dirty="0" smtClean="0">
              <a:latin typeface="Arial Narrow" pitchFamily="34" charset="0"/>
              <a:cs typeface="Arial" pitchFamily="34" charset="0"/>
            </a:endParaRPr>
          </a:p>
          <a:p>
            <a:endParaRPr lang="es-MX" sz="2000" b="1" dirty="0">
              <a:latin typeface="Arial Narrow" pitchFamily="34" charset="0"/>
              <a:cs typeface="Arial" pitchFamily="34" charset="0"/>
            </a:endParaRPr>
          </a:p>
          <a:p>
            <a:r>
              <a:rPr lang="es-MX" sz="2000" dirty="0">
                <a:latin typeface="Arial Narrow" pitchFamily="34" charset="0"/>
                <a:cs typeface="Arial" pitchFamily="34" charset="0"/>
              </a:rPr>
              <a:t>1.1. 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Hablar acerca de eventos del pasado.</a:t>
            </a:r>
          </a:p>
          <a:p>
            <a:endParaRPr lang="es-MX" sz="2000" dirty="0">
              <a:latin typeface="Arial Narrow" pitchFamily="34" charset="0"/>
              <a:cs typeface="Arial" pitchFamily="34" charset="0"/>
            </a:endParaRPr>
          </a:p>
          <a:p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Introducción:</a:t>
            </a:r>
          </a:p>
          <a:p>
            <a:pPr algn="just"/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We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uses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the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simple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past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to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describe and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action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or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event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in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the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past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that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have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been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completed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>
                <a:latin typeface="Arial Narrow" pitchFamily="34" charset="0"/>
                <a:cs typeface="Arial" pitchFamily="34" charset="0"/>
              </a:rPr>
              <a:t>T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he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>
                <a:latin typeface="Arial Narrow" pitchFamily="34" charset="0"/>
                <a:cs typeface="Arial" pitchFamily="34" charset="0"/>
              </a:rPr>
              <a:t>Past</a:t>
            </a:r>
            <a:r>
              <a:rPr lang="es-MX" sz="2000" dirty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Simple </a:t>
            </a:r>
            <a:r>
              <a:rPr lang="es-MX" sz="2000" dirty="0" err="1">
                <a:latin typeface="Arial Narrow" pitchFamily="34" charset="0"/>
                <a:cs typeface="Arial" pitchFamily="34" charset="0"/>
              </a:rPr>
              <a:t>is</a:t>
            </a:r>
            <a:r>
              <a:rPr lang="es-MX" sz="2000" dirty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>
                <a:latin typeface="Arial Narrow" pitchFamily="34" charset="0"/>
                <a:cs typeface="Arial" pitchFamily="34" charset="0"/>
              </a:rPr>
              <a:t>the</a:t>
            </a:r>
            <a:r>
              <a:rPr lang="es-MX" sz="2000" dirty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>
                <a:latin typeface="Arial Narrow" pitchFamily="34" charset="0"/>
                <a:cs typeface="Arial" pitchFamily="34" charset="0"/>
              </a:rPr>
              <a:t>same</a:t>
            </a:r>
            <a:r>
              <a:rPr lang="es-MX" sz="2000" dirty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>
                <a:latin typeface="Arial Narrow" pitchFamily="34" charset="0"/>
                <a:cs typeface="Arial" pitchFamily="34" charset="0"/>
              </a:rPr>
              <a:t>for</a:t>
            </a:r>
            <a:r>
              <a:rPr lang="es-MX" sz="2000" dirty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>
                <a:latin typeface="Arial Narrow" pitchFamily="34" charset="0"/>
                <a:cs typeface="Arial" pitchFamily="34" charset="0"/>
              </a:rPr>
              <a:t>all</a:t>
            </a:r>
            <a:r>
              <a:rPr lang="es-MX" sz="2000" dirty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>
                <a:latin typeface="Arial Narrow" pitchFamily="34" charset="0"/>
                <a:cs typeface="Arial" pitchFamily="34" charset="0"/>
              </a:rPr>
              <a:t>subjects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:</a:t>
            </a:r>
          </a:p>
          <a:p>
            <a:pPr algn="just"/>
            <a:endParaRPr lang="es-MX" sz="2000" dirty="0" smtClean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 smtClean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 smtClean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 smtClean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 smtClean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 smtClean="0">
              <a:latin typeface="Arial Narrow" pitchFamily="34" charset="0"/>
              <a:cs typeface="Arial" pitchFamily="34" charset="0"/>
            </a:endParaRPr>
          </a:p>
          <a:p>
            <a:pPr algn="just"/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This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is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Wolfgang Amadeus Mozart. He </a:t>
            </a:r>
            <a:r>
              <a:rPr lang="es-MX" sz="2000" u="sng" dirty="0" err="1" smtClean="0">
                <a:latin typeface="Arial Narrow" pitchFamily="34" charset="0"/>
                <a:cs typeface="Arial" pitchFamily="34" charset="0"/>
              </a:rPr>
              <a:t>was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an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Austrian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musician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and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composer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. He </a:t>
            </a:r>
            <a:r>
              <a:rPr lang="es-MX" sz="2000" b="1" u="sng" dirty="0" err="1" smtClean="0">
                <a:latin typeface="Arial Narrow" pitchFamily="34" charset="0"/>
                <a:cs typeface="Arial" pitchFamily="34" charset="0"/>
              </a:rPr>
              <a:t>lived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from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1756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to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1971. he </a:t>
            </a:r>
            <a:r>
              <a:rPr lang="es-MX" sz="2000" b="1" u="sng" dirty="0" err="1" smtClean="0">
                <a:latin typeface="Arial Narrow" pitchFamily="34" charset="0"/>
                <a:cs typeface="Arial" pitchFamily="34" charset="0"/>
              </a:rPr>
              <a:t>started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composing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at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the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age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of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five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and </a:t>
            </a:r>
            <a:r>
              <a:rPr lang="es-MX" sz="2000" b="1" u="sng" dirty="0" err="1" smtClean="0">
                <a:latin typeface="Arial Narrow" pitchFamily="34" charset="0"/>
                <a:cs typeface="Arial" pitchFamily="34" charset="0"/>
              </a:rPr>
              <a:t>wrote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more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than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600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pieces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of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music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. He 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was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only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35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years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old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  <a:cs typeface="Arial" pitchFamily="34" charset="0"/>
              </a:rPr>
              <a:t>when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he </a:t>
            </a:r>
            <a:r>
              <a:rPr lang="es-MX" sz="2000" b="1" u="sng" dirty="0" err="1" smtClean="0">
                <a:latin typeface="Arial Narrow" pitchFamily="34" charset="0"/>
                <a:cs typeface="Arial" pitchFamily="34" charset="0"/>
              </a:rPr>
              <a:t>died</a:t>
            </a:r>
            <a:r>
              <a:rPr lang="es-MX" sz="2000" b="1" u="sng" dirty="0" smtClean="0">
                <a:latin typeface="Arial Narrow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                                                  </a:t>
            </a:r>
            <a:endParaRPr lang="es-MX" sz="2000" dirty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>
              <a:latin typeface="Arial Narrow" pitchFamily="34" charset="0"/>
              <a:cs typeface="Arial" pitchFamily="34" charset="0"/>
            </a:endParaRPr>
          </a:p>
          <a:p>
            <a:pPr algn="just"/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  </a:t>
            </a:r>
          </a:p>
          <a:p>
            <a:pPr algn="just"/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          </a:t>
            </a:r>
            <a:endParaRPr lang="es-MX" sz="2000" dirty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>
              <a:latin typeface="Arial Narrow" pitchFamily="34" charset="0"/>
              <a:cs typeface="Arial" pitchFamily="34" charset="0"/>
            </a:endParaRPr>
          </a:p>
          <a:p>
            <a:pPr algn="just"/>
            <a:r>
              <a:rPr lang="es-MX" sz="2000" dirty="0">
                <a:latin typeface="Arial Narrow" pitchFamily="34" charset="0"/>
                <a:cs typeface="Arial" pitchFamily="34" charset="0"/>
              </a:rPr>
              <a:t> </a:t>
            </a:r>
            <a:endParaRPr lang="es-MX" sz="2000" b="1" dirty="0">
              <a:latin typeface="Arial Narrow" pitchFamily="34" charset="0"/>
            </a:endParaRPr>
          </a:p>
          <a:p>
            <a:endParaRPr lang="es-MX" sz="2000" b="1" dirty="0" smtClean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270263" y="4423225"/>
            <a:ext cx="1641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" pitchFamily="34" charset="0"/>
                <a:cs typeface="Arial" pitchFamily="34" charset="0"/>
              </a:rPr>
              <a:t>1756-1791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581" y="2452246"/>
            <a:ext cx="1656184" cy="1981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27476" y="523220"/>
            <a:ext cx="87129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smtClean="0">
                <a:latin typeface="Arial Narrow" pitchFamily="34" charset="0"/>
                <a:cs typeface="Arial" pitchFamily="34" charset="0"/>
              </a:rPr>
              <a:t>was </a:t>
            </a:r>
          </a:p>
          <a:p>
            <a:r>
              <a:rPr lang="es-MX" sz="2000" smtClean="0">
                <a:latin typeface="Arial Narrow" pitchFamily="34" charset="0"/>
                <a:cs typeface="Arial" pitchFamily="34" charset="0"/>
              </a:rPr>
              <a:t>lived</a:t>
            </a:r>
          </a:p>
          <a:p>
            <a:r>
              <a:rPr lang="es-MX" sz="2000" smtClean="0">
                <a:latin typeface="Arial Narrow" pitchFamily="34" charset="0"/>
                <a:cs typeface="Arial" pitchFamily="34" charset="0"/>
              </a:rPr>
              <a:t>started</a:t>
            </a:r>
          </a:p>
          <a:p>
            <a:r>
              <a:rPr lang="es-MX" sz="2000" smtClean="0">
                <a:latin typeface="Arial Narrow" pitchFamily="34" charset="0"/>
                <a:cs typeface="Arial" pitchFamily="34" charset="0"/>
              </a:rPr>
              <a:t>wrote</a:t>
            </a:r>
          </a:p>
          <a:p>
            <a:r>
              <a:rPr lang="es-MX" sz="2000" smtClean="0">
                <a:latin typeface="Arial Narrow" pitchFamily="34" charset="0"/>
                <a:cs typeface="Arial" pitchFamily="34" charset="0"/>
              </a:rPr>
              <a:t>died</a:t>
            </a:r>
            <a:endParaRPr lang="es-MX" sz="2000" dirty="0" smtClean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" name="4 Abrir llave"/>
          <p:cNvSpPr/>
          <p:nvPr/>
        </p:nvSpPr>
        <p:spPr>
          <a:xfrm>
            <a:off x="1259632" y="548680"/>
            <a:ext cx="288032" cy="129614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1547664" y="692696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 Narrow" pitchFamily="34" charset="0"/>
              </a:rPr>
              <a:t>a</a:t>
            </a:r>
            <a:r>
              <a:rPr lang="es-MX" sz="2400" dirty="0" smtClean="0">
                <a:latin typeface="Arial Narrow" pitchFamily="34" charset="0"/>
              </a:rPr>
              <a:t>re </a:t>
            </a:r>
            <a:r>
              <a:rPr lang="es-MX" sz="2400" dirty="0" err="1" smtClean="0">
                <a:latin typeface="Arial Narrow" pitchFamily="34" charset="0"/>
              </a:rPr>
              <a:t>all</a:t>
            </a:r>
            <a:r>
              <a:rPr lang="es-MX" sz="2400" dirty="0" smtClean="0">
                <a:latin typeface="Arial Narrow" pitchFamily="34" charset="0"/>
              </a:rPr>
              <a:t> </a:t>
            </a:r>
            <a:r>
              <a:rPr lang="es-MX" sz="2400" dirty="0" err="1" smtClean="0">
                <a:latin typeface="Arial Narrow" pitchFamily="34" charset="0"/>
              </a:rPr>
              <a:t>past</a:t>
            </a:r>
            <a:r>
              <a:rPr lang="es-MX" sz="2400" dirty="0" smtClean="0">
                <a:latin typeface="Arial Narrow" pitchFamily="34" charset="0"/>
              </a:rPr>
              <a:t> simple</a:t>
            </a:r>
            <a:endParaRPr lang="es-MX" sz="2400" dirty="0">
              <a:latin typeface="Arial Narrow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51520" y="2204864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err="1" smtClean="0">
                <a:latin typeface="Arial Narrow" pitchFamily="34" charset="0"/>
              </a:rPr>
              <a:t>Very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often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the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Past</a:t>
            </a:r>
            <a:r>
              <a:rPr lang="es-MX" sz="2000" dirty="0" smtClean="0">
                <a:latin typeface="Arial Narrow" pitchFamily="34" charset="0"/>
              </a:rPr>
              <a:t> simple </a:t>
            </a:r>
            <a:r>
              <a:rPr lang="es-MX" sz="2000" dirty="0" err="1" smtClean="0">
                <a:latin typeface="Arial Narrow" pitchFamily="34" charset="0"/>
              </a:rPr>
              <a:t>ends</a:t>
            </a:r>
            <a:r>
              <a:rPr lang="es-MX" sz="2000" dirty="0" smtClean="0">
                <a:latin typeface="Arial Narrow" pitchFamily="34" charset="0"/>
              </a:rPr>
              <a:t> in </a:t>
            </a:r>
            <a:r>
              <a:rPr lang="es-MX" sz="2000" b="1" dirty="0" smtClean="0">
                <a:solidFill>
                  <a:srgbClr val="FF0000"/>
                </a:solidFill>
                <a:latin typeface="Arial Narrow" pitchFamily="34" charset="0"/>
              </a:rPr>
              <a:t>–</a:t>
            </a:r>
            <a:r>
              <a:rPr lang="es-MX" sz="2000" b="1" dirty="0" err="1" smtClean="0">
                <a:solidFill>
                  <a:srgbClr val="FF0000"/>
                </a:solidFill>
                <a:latin typeface="Arial Narrow" pitchFamily="34" charset="0"/>
              </a:rPr>
              <a:t>ed</a:t>
            </a:r>
            <a:r>
              <a:rPr lang="es-MX" sz="2000" b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for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example</a:t>
            </a:r>
            <a:r>
              <a:rPr lang="es-MX" sz="2000" dirty="0" smtClean="0">
                <a:latin typeface="Arial Narrow" pitchFamily="34" charset="0"/>
              </a:rPr>
              <a:t>:</a:t>
            </a:r>
            <a:endParaRPr lang="es-MX" sz="2000" dirty="0">
              <a:latin typeface="Arial Narrow" pitchFamily="34" charset="0"/>
            </a:endParaRPr>
          </a:p>
        </p:txBody>
      </p:sp>
      <p:sp>
        <p:nvSpPr>
          <p:cNvPr id="8" name="7 Llamada rectangular"/>
          <p:cNvSpPr/>
          <p:nvPr/>
        </p:nvSpPr>
        <p:spPr>
          <a:xfrm>
            <a:off x="251520" y="2852936"/>
            <a:ext cx="2808312" cy="936104"/>
          </a:xfrm>
          <a:prstGeom prst="wedgeRectCallout">
            <a:avLst>
              <a:gd name="adj1" fmla="val 74068"/>
              <a:gd name="adj2" fmla="val 47921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dirty="0" smtClean="0">
                <a:solidFill>
                  <a:schemeClr val="bg1"/>
                </a:solidFill>
              </a:rPr>
              <a:t>I </a:t>
            </a:r>
            <a:r>
              <a:rPr lang="es-MX" dirty="0" err="1" smtClean="0">
                <a:solidFill>
                  <a:schemeClr val="bg1"/>
                </a:solidFill>
              </a:rPr>
              <a:t>work</a:t>
            </a:r>
            <a:r>
              <a:rPr lang="es-MX" dirty="0" smtClean="0">
                <a:solidFill>
                  <a:schemeClr val="bg1"/>
                </a:solidFill>
              </a:rPr>
              <a:t> in a </a:t>
            </a:r>
            <a:r>
              <a:rPr lang="es-MX" dirty="0" err="1" smtClean="0">
                <a:solidFill>
                  <a:schemeClr val="bg1"/>
                </a:solidFill>
              </a:rPr>
              <a:t>travel</a:t>
            </a:r>
            <a:r>
              <a:rPr lang="es-MX" dirty="0" smtClean="0">
                <a:solidFill>
                  <a:schemeClr val="bg1"/>
                </a:solidFill>
              </a:rPr>
              <a:t> </a:t>
            </a:r>
            <a:r>
              <a:rPr lang="es-MX" dirty="0" err="1" smtClean="0">
                <a:solidFill>
                  <a:schemeClr val="bg1"/>
                </a:solidFill>
              </a:rPr>
              <a:t>agency</a:t>
            </a:r>
            <a:r>
              <a:rPr lang="es-MX" dirty="0" smtClean="0">
                <a:solidFill>
                  <a:schemeClr val="bg1"/>
                </a:solidFill>
              </a:rPr>
              <a:t> </a:t>
            </a:r>
            <a:r>
              <a:rPr lang="es-MX" dirty="0" err="1" smtClean="0">
                <a:solidFill>
                  <a:schemeClr val="bg1"/>
                </a:solidFill>
              </a:rPr>
              <a:t>now</a:t>
            </a:r>
            <a:r>
              <a:rPr lang="es-MX" dirty="0" smtClean="0">
                <a:solidFill>
                  <a:schemeClr val="bg1"/>
                </a:solidFill>
              </a:rPr>
              <a:t>. </a:t>
            </a:r>
            <a:r>
              <a:rPr lang="es-MX" dirty="0" err="1" smtClean="0">
                <a:solidFill>
                  <a:schemeClr val="bg1"/>
                </a:solidFill>
              </a:rPr>
              <a:t>Before</a:t>
            </a:r>
            <a:r>
              <a:rPr lang="es-MX" dirty="0">
                <a:solidFill>
                  <a:schemeClr val="bg1"/>
                </a:solidFill>
              </a:rPr>
              <a:t> </a:t>
            </a:r>
            <a:r>
              <a:rPr lang="es-MX" dirty="0" err="1" smtClean="0">
                <a:solidFill>
                  <a:schemeClr val="bg1"/>
                </a:solidFill>
              </a:rPr>
              <a:t>that</a:t>
            </a:r>
            <a:r>
              <a:rPr lang="es-MX" dirty="0" smtClean="0">
                <a:solidFill>
                  <a:schemeClr val="bg1"/>
                </a:solidFill>
              </a:rPr>
              <a:t> I </a:t>
            </a:r>
            <a:r>
              <a:rPr lang="es-MX" b="1" dirty="0" err="1" smtClean="0">
                <a:solidFill>
                  <a:schemeClr val="bg1"/>
                </a:solidFill>
              </a:rPr>
              <a:t>work</a:t>
            </a:r>
            <a:r>
              <a:rPr lang="es-MX" b="1" dirty="0" err="1" smtClean="0">
                <a:solidFill>
                  <a:srgbClr val="FF0000"/>
                </a:solidFill>
              </a:rPr>
              <a:t>ed</a:t>
            </a:r>
            <a:r>
              <a:rPr lang="es-MX" dirty="0" smtClean="0">
                <a:solidFill>
                  <a:schemeClr val="bg1"/>
                </a:solidFill>
              </a:rPr>
              <a:t> in a </a:t>
            </a:r>
            <a:r>
              <a:rPr lang="es-MX" dirty="0" err="1" smtClean="0">
                <a:solidFill>
                  <a:schemeClr val="bg1"/>
                </a:solidFill>
              </a:rPr>
              <a:t>department</a:t>
            </a:r>
            <a:r>
              <a:rPr lang="es-MX" dirty="0" smtClean="0">
                <a:solidFill>
                  <a:schemeClr val="bg1"/>
                </a:solidFill>
              </a:rPr>
              <a:t> </a:t>
            </a:r>
            <a:r>
              <a:rPr lang="es-MX" dirty="0" err="1" smtClean="0">
                <a:solidFill>
                  <a:schemeClr val="bg1"/>
                </a:solidFill>
                <a:latin typeface="Arial Narrow" pitchFamily="34" charset="0"/>
              </a:rPr>
              <a:t>store</a:t>
            </a:r>
            <a:r>
              <a:rPr lang="es-MX" dirty="0" smtClean="0">
                <a:solidFill>
                  <a:schemeClr val="bg1"/>
                </a:solidFill>
              </a:rPr>
              <a:t>.</a:t>
            </a:r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2058" name="Picture 10" descr="http://static3.depositphotos.com/1005091/226/v/950/depositphotos_2261016-Teacher-behind-the-des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852936"/>
            <a:ext cx="1901113" cy="221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Llamada rectangular"/>
          <p:cNvSpPr/>
          <p:nvPr/>
        </p:nvSpPr>
        <p:spPr>
          <a:xfrm>
            <a:off x="284282" y="4221088"/>
            <a:ext cx="2847558" cy="936104"/>
          </a:xfrm>
          <a:prstGeom prst="wedgeRectCallout">
            <a:avLst>
              <a:gd name="adj1" fmla="val 70611"/>
              <a:gd name="adj2" fmla="val -41824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s-MX" dirty="0" smtClean="0">
                <a:latin typeface="Arial Narrow" pitchFamily="34" charset="0"/>
              </a:rPr>
              <a:t>Laura </a:t>
            </a:r>
            <a:r>
              <a:rPr lang="es-MX" b="1" dirty="0" err="1" smtClean="0">
                <a:latin typeface="Arial Narrow" pitchFamily="34" charset="0"/>
              </a:rPr>
              <a:t>pass</a:t>
            </a:r>
            <a:r>
              <a:rPr lang="es-MX" b="1" dirty="0" err="1" smtClean="0">
                <a:solidFill>
                  <a:srgbClr val="FF0000"/>
                </a:solidFill>
                <a:latin typeface="Arial Narrow" pitchFamily="34" charset="0"/>
              </a:rPr>
              <a:t>ed</a:t>
            </a:r>
            <a:r>
              <a:rPr lang="es-MX" dirty="0" smtClean="0">
                <a:latin typeface="Arial Narrow" pitchFamily="34" charset="0"/>
              </a:rPr>
              <a:t> </a:t>
            </a:r>
            <a:r>
              <a:rPr lang="es-MX" dirty="0" err="1" smtClean="0">
                <a:latin typeface="Arial Narrow" pitchFamily="34" charset="0"/>
              </a:rPr>
              <a:t>her</a:t>
            </a:r>
            <a:r>
              <a:rPr lang="es-MX" dirty="0" smtClean="0">
                <a:latin typeface="Arial Narrow" pitchFamily="34" charset="0"/>
              </a:rPr>
              <a:t> </a:t>
            </a:r>
            <a:r>
              <a:rPr lang="es-MX" dirty="0" err="1" smtClean="0">
                <a:latin typeface="Arial Narrow" pitchFamily="34" charset="0"/>
              </a:rPr>
              <a:t>exam</a:t>
            </a:r>
            <a:r>
              <a:rPr lang="es-MX" dirty="0" smtClean="0">
                <a:latin typeface="Arial Narrow" pitchFamily="34" charset="0"/>
              </a:rPr>
              <a:t> </a:t>
            </a:r>
            <a:r>
              <a:rPr lang="es-MX" dirty="0" err="1" smtClean="0">
                <a:latin typeface="Arial Narrow" pitchFamily="34" charset="0"/>
              </a:rPr>
              <a:t>because</a:t>
            </a:r>
            <a:r>
              <a:rPr lang="es-MX" dirty="0" smtClean="0">
                <a:latin typeface="Arial Narrow" pitchFamily="34" charset="0"/>
              </a:rPr>
              <a:t> </a:t>
            </a:r>
            <a:r>
              <a:rPr lang="es-MX" dirty="0" err="1" smtClean="0">
                <a:latin typeface="Arial Narrow" pitchFamily="34" charset="0"/>
              </a:rPr>
              <a:t>she</a:t>
            </a:r>
            <a:r>
              <a:rPr lang="es-MX" dirty="0" smtClean="0">
                <a:latin typeface="Arial Narrow" pitchFamily="34" charset="0"/>
              </a:rPr>
              <a:t> </a:t>
            </a:r>
            <a:r>
              <a:rPr lang="es-MX" b="1" dirty="0" err="1" smtClean="0">
                <a:latin typeface="Arial Narrow" pitchFamily="34" charset="0"/>
              </a:rPr>
              <a:t>stud</a:t>
            </a:r>
            <a:r>
              <a:rPr lang="es-MX" b="1" dirty="0" err="1" smtClean="0">
                <a:solidFill>
                  <a:srgbClr val="FF0000"/>
                </a:solidFill>
                <a:latin typeface="Arial Narrow" pitchFamily="34" charset="0"/>
              </a:rPr>
              <a:t>ied</a:t>
            </a:r>
            <a:r>
              <a:rPr lang="es-MX" dirty="0" smtClean="0">
                <a:latin typeface="Arial Narrow" pitchFamily="34" charset="0"/>
              </a:rPr>
              <a:t> </a:t>
            </a:r>
            <a:r>
              <a:rPr lang="es-MX" dirty="0" err="1" smtClean="0">
                <a:latin typeface="Arial Narrow" pitchFamily="34" charset="0"/>
              </a:rPr>
              <a:t>very</a:t>
            </a:r>
            <a:r>
              <a:rPr lang="es-MX" dirty="0" smtClean="0">
                <a:latin typeface="Arial Narrow" pitchFamily="34" charset="0"/>
              </a:rPr>
              <a:t> </a:t>
            </a:r>
            <a:r>
              <a:rPr lang="es-MX" dirty="0" err="1" smtClean="0">
                <a:latin typeface="Arial Narrow" pitchFamily="34" charset="0"/>
              </a:rPr>
              <a:t>hard</a:t>
            </a:r>
            <a:r>
              <a:rPr lang="es-MX" dirty="0" smtClean="0">
                <a:latin typeface="Arial Narrow" pitchFamily="34" charset="0"/>
              </a:rPr>
              <a:t>.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10" name="9 Llamada rectangular"/>
          <p:cNvSpPr/>
          <p:nvPr/>
        </p:nvSpPr>
        <p:spPr>
          <a:xfrm>
            <a:off x="6294352" y="2857518"/>
            <a:ext cx="2796093" cy="787506"/>
          </a:xfrm>
          <a:prstGeom prst="wedgeRectCallout">
            <a:avLst>
              <a:gd name="adj1" fmla="val -69194"/>
              <a:gd name="adj2" fmla="val 43547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police</a:t>
            </a:r>
            <a:r>
              <a:rPr lang="es-MX" dirty="0" smtClean="0"/>
              <a:t> </a:t>
            </a:r>
            <a:r>
              <a:rPr lang="es-MX" b="1" dirty="0" err="1" smtClean="0"/>
              <a:t>stop</a:t>
            </a:r>
            <a:r>
              <a:rPr lang="es-MX" b="1" dirty="0" err="1" smtClean="0">
                <a:solidFill>
                  <a:srgbClr val="FF0000"/>
                </a:solidFill>
              </a:rPr>
              <a:t>ped</a:t>
            </a:r>
            <a:r>
              <a:rPr lang="es-MX" dirty="0" smtClean="0"/>
              <a:t> me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my</a:t>
            </a:r>
            <a:r>
              <a:rPr lang="es-MX" dirty="0" smtClean="0"/>
              <a:t> </a:t>
            </a:r>
            <a:r>
              <a:rPr lang="es-MX" dirty="0" err="1" smtClean="0"/>
              <a:t>way</a:t>
            </a:r>
            <a:r>
              <a:rPr lang="es-MX" dirty="0" smtClean="0"/>
              <a:t> home </a:t>
            </a:r>
            <a:r>
              <a:rPr lang="es-MX" dirty="0" err="1" smtClean="0"/>
              <a:t>last</a:t>
            </a:r>
            <a:r>
              <a:rPr lang="es-MX" dirty="0" smtClean="0"/>
              <a:t> </a:t>
            </a:r>
            <a:r>
              <a:rPr lang="es-MX" dirty="0" err="1" smtClean="0"/>
              <a:t>night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98448" y="5404048"/>
            <a:ext cx="9611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err="1" smtClean="0">
                <a:latin typeface="Arial Narrow" pitchFamily="34" charset="0"/>
              </a:rPr>
              <a:t>worked</a:t>
            </a:r>
            <a:r>
              <a:rPr lang="es-MX" sz="2000" dirty="0" smtClean="0">
                <a:latin typeface="Arial Narrow" pitchFamily="34" charset="0"/>
              </a:rPr>
              <a:t>             </a:t>
            </a:r>
          </a:p>
          <a:p>
            <a:r>
              <a:rPr lang="es-MX" sz="2000" dirty="0" err="1">
                <a:latin typeface="Arial Narrow" pitchFamily="34" charset="0"/>
              </a:rPr>
              <a:t>p</a:t>
            </a:r>
            <a:r>
              <a:rPr lang="es-MX" sz="2000" dirty="0" err="1" smtClean="0">
                <a:latin typeface="Arial Narrow" pitchFamily="34" charset="0"/>
              </a:rPr>
              <a:t>assed</a:t>
            </a:r>
            <a:endParaRPr lang="es-MX" sz="2000" dirty="0" smtClean="0">
              <a:latin typeface="Arial Narrow" pitchFamily="34" charset="0"/>
            </a:endParaRPr>
          </a:p>
          <a:p>
            <a:r>
              <a:rPr lang="es-MX" sz="2000" dirty="0" err="1">
                <a:latin typeface="Arial Narrow" pitchFamily="34" charset="0"/>
              </a:rPr>
              <a:t>s</a:t>
            </a:r>
            <a:r>
              <a:rPr lang="es-MX" sz="2000" dirty="0" err="1" smtClean="0">
                <a:latin typeface="Arial Narrow" pitchFamily="34" charset="0"/>
              </a:rPr>
              <a:t>tudied</a:t>
            </a:r>
            <a:endParaRPr lang="es-MX" sz="2000" dirty="0" smtClean="0">
              <a:latin typeface="Arial Narrow" pitchFamily="34" charset="0"/>
            </a:endParaRPr>
          </a:p>
          <a:p>
            <a:r>
              <a:rPr lang="es-MX" sz="2000" dirty="0" err="1" smtClean="0">
                <a:latin typeface="Arial Narrow" pitchFamily="34" charset="0"/>
              </a:rPr>
              <a:t>stopped</a:t>
            </a:r>
            <a:endParaRPr lang="es-MX" sz="2000" dirty="0">
              <a:latin typeface="Arial Narrow" pitchFamily="34" charset="0"/>
            </a:endParaRPr>
          </a:p>
        </p:txBody>
      </p:sp>
      <p:sp>
        <p:nvSpPr>
          <p:cNvPr id="12" name="11 Abrir llave"/>
          <p:cNvSpPr/>
          <p:nvPr/>
        </p:nvSpPr>
        <p:spPr>
          <a:xfrm>
            <a:off x="1259631" y="5517232"/>
            <a:ext cx="448429" cy="1210255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CuadroTexto"/>
          <p:cNvSpPr txBox="1"/>
          <p:nvPr/>
        </p:nvSpPr>
        <p:spPr>
          <a:xfrm>
            <a:off x="1708061" y="5661248"/>
            <a:ext cx="1063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 Narrow" pitchFamily="34" charset="0"/>
              </a:rPr>
              <a:t>a</a:t>
            </a:r>
            <a:r>
              <a:rPr lang="es-MX" dirty="0" smtClean="0">
                <a:latin typeface="Arial Narrow" pitchFamily="34" charset="0"/>
              </a:rPr>
              <a:t>re </a:t>
            </a:r>
            <a:r>
              <a:rPr lang="es-MX" dirty="0" err="1" smtClean="0">
                <a:latin typeface="Arial Narrow" pitchFamily="34" charset="0"/>
              </a:rPr>
              <a:t>all</a:t>
            </a:r>
            <a:r>
              <a:rPr lang="es-MX" dirty="0" smtClean="0">
                <a:latin typeface="Arial Narrow" pitchFamily="34" charset="0"/>
              </a:rPr>
              <a:t> regular </a:t>
            </a:r>
            <a:r>
              <a:rPr lang="es-MX" dirty="0" err="1" smtClean="0">
                <a:latin typeface="Arial Narrow" pitchFamily="34" charset="0"/>
              </a:rPr>
              <a:t>verbs</a:t>
            </a:r>
            <a:r>
              <a:rPr lang="es-MX" dirty="0" smtClean="0">
                <a:latin typeface="Arial Narrow" pitchFamily="34" charset="0"/>
              </a:rPr>
              <a:t>.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0" y="0"/>
            <a:ext cx="9090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atin typeface="Arial" pitchFamily="34" charset="0"/>
                <a:cs typeface="Arial" pitchFamily="34" charset="0"/>
              </a:rPr>
              <a:t>Desarrollo del tema: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40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7504" y="331950"/>
            <a:ext cx="878497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err="1" smtClean="0">
                <a:latin typeface="Arial Narrow" pitchFamily="34" charset="0"/>
              </a:rPr>
              <a:t>But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many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verbs</a:t>
            </a:r>
            <a:r>
              <a:rPr lang="es-MX" sz="2000" dirty="0" smtClean="0">
                <a:latin typeface="Arial Narrow" pitchFamily="34" charset="0"/>
              </a:rPr>
              <a:t> are irregular. </a:t>
            </a:r>
            <a:r>
              <a:rPr lang="es-MX" sz="2000" dirty="0" err="1" smtClean="0">
                <a:latin typeface="Arial Narrow" pitchFamily="34" charset="0"/>
              </a:rPr>
              <a:t>Past</a:t>
            </a:r>
            <a:r>
              <a:rPr lang="es-MX" sz="2000" dirty="0" smtClean="0">
                <a:latin typeface="Arial Narrow" pitchFamily="34" charset="0"/>
              </a:rPr>
              <a:t> simple irregular </a:t>
            </a:r>
            <a:r>
              <a:rPr lang="es-MX" sz="2000" dirty="0" err="1" smtClean="0">
                <a:latin typeface="Arial Narrow" pitchFamily="34" charset="0"/>
              </a:rPr>
              <a:t>verbs</a:t>
            </a:r>
            <a:r>
              <a:rPr lang="es-MX" sz="2000" dirty="0" smtClean="0">
                <a:latin typeface="Arial Narrow" pitchFamily="34" charset="0"/>
              </a:rPr>
              <a:t> do </a:t>
            </a:r>
            <a:r>
              <a:rPr lang="es-MX" sz="2000" dirty="0" err="1" smtClean="0">
                <a:latin typeface="Arial Narrow" pitchFamily="34" charset="0"/>
              </a:rPr>
              <a:t>not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end</a:t>
            </a:r>
            <a:r>
              <a:rPr lang="es-MX" sz="2000" dirty="0" smtClean="0">
                <a:latin typeface="Arial Narrow" pitchFamily="34" charset="0"/>
              </a:rPr>
              <a:t> in </a:t>
            </a:r>
            <a:r>
              <a:rPr lang="es-MX" sz="2000" b="1" dirty="0" smtClean="0">
                <a:solidFill>
                  <a:srgbClr val="FF0000"/>
                </a:solidFill>
                <a:latin typeface="Arial Narrow" pitchFamily="34" charset="0"/>
              </a:rPr>
              <a:t>–</a:t>
            </a:r>
            <a:r>
              <a:rPr lang="es-MX" sz="2000" b="1" dirty="0" err="1" smtClean="0">
                <a:solidFill>
                  <a:srgbClr val="FF0000"/>
                </a:solidFill>
                <a:latin typeface="Arial Narrow" pitchFamily="34" charset="0"/>
              </a:rPr>
              <a:t>ed</a:t>
            </a:r>
            <a:r>
              <a:rPr lang="es-MX" sz="2000" b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for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example</a:t>
            </a:r>
            <a:r>
              <a:rPr lang="es-MX" sz="2000" dirty="0" smtClean="0">
                <a:latin typeface="Arial Narrow" pitchFamily="34" charset="0"/>
              </a:rPr>
              <a:t> </a:t>
            </a:r>
          </a:p>
          <a:p>
            <a:r>
              <a:rPr lang="es-MX" sz="2000" dirty="0" err="1">
                <a:latin typeface="Arial Narrow" pitchFamily="34" charset="0"/>
              </a:rPr>
              <a:t>T</a:t>
            </a:r>
            <a:r>
              <a:rPr lang="es-MX" sz="2000" dirty="0" err="1" smtClean="0">
                <a:latin typeface="Arial Narrow" pitchFamily="34" charset="0"/>
              </a:rPr>
              <a:t>he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past</a:t>
            </a:r>
            <a:r>
              <a:rPr lang="es-MX" sz="2000" dirty="0" smtClean="0">
                <a:latin typeface="Arial Narrow" pitchFamily="34" charset="0"/>
              </a:rPr>
              <a:t> simple of </a:t>
            </a:r>
            <a:r>
              <a:rPr lang="es-MX" sz="2000" b="1" dirty="0" err="1" smtClean="0">
                <a:solidFill>
                  <a:srgbClr val="FF0000"/>
                </a:solidFill>
                <a:latin typeface="Arial Narrow" pitchFamily="34" charset="0"/>
              </a:rPr>
              <a:t>write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is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solidFill>
                  <a:srgbClr val="FF0000"/>
                </a:solidFill>
                <a:latin typeface="Arial Narrow" pitchFamily="34" charset="0"/>
              </a:rPr>
              <a:t>wrote</a:t>
            </a:r>
            <a:r>
              <a:rPr lang="es-MX" sz="2000" b="1" dirty="0">
                <a:solidFill>
                  <a:srgbClr val="FF0000"/>
                </a:solidFill>
                <a:latin typeface="Arial Narrow" pitchFamily="34" charset="0"/>
              </a:rPr>
              <a:t>.</a:t>
            </a:r>
            <a:endParaRPr lang="es-MX" sz="2000" b="1" dirty="0" smtClean="0">
              <a:solidFill>
                <a:srgbClr val="FF0000"/>
              </a:solidFill>
              <a:latin typeface="Arial Narrow" pitchFamily="34" charset="0"/>
            </a:endParaRPr>
          </a:p>
          <a:p>
            <a:endParaRPr lang="es-MX" sz="2000" b="1" dirty="0">
              <a:solidFill>
                <a:srgbClr val="FF0000"/>
              </a:solidFill>
              <a:latin typeface="Arial Narrow" pitchFamily="34" charset="0"/>
            </a:endParaRPr>
          </a:p>
          <a:p>
            <a:endParaRPr lang="es-MX" sz="2000" b="1" dirty="0" smtClean="0">
              <a:solidFill>
                <a:srgbClr val="FF0000"/>
              </a:solidFill>
              <a:latin typeface="Arial Narrow" pitchFamily="34" charset="0"/>
            </a:endParaRPr>
          </a:p>
          <a:p>
            <a:endParaRPr lang="es-MX" sz="2000" b="1" dirty="0">
              <a:solidFill>
                <a:srgbClr val="FF0000"/>
              </a:solidFill>
              <a:latin typeface="Arial Narrow" pitchFamily="34" charset="0"/>
            </a:endParaRPr>
          </a:p>
          <a:p>
            <a:endParaRPr lang="es-MX" sz="2000" b="1" dirty="0" smtClean="0">
              <a:solidFill>
                <a:srgbClr val="FF0000"/>
              </a:solidFill>
              <a:latin typeface="Arial Narrow" pitchFamily="34" charset="0"/>
            </a:endParaRPr>
          </a:p>
          <a:p>
            <a:r>
              <a:rPr lang="es-MX" sz="2000" dirty="0" err="1" smtClean="0">
                <a:latin typeface="Arial Narrow" pitchFamily="34" charset="0"/>
              </a:rPr>
              <a:t>The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past</a:t>
            </a:r>
            <a:r>
              <a:rPr lang="es-MX" sz="2000" dirty="0" smtClean="0">
                <a:latin typeface="Arial Narrow" pitchFamily="34" charset="0"/>
              </a:rPr>
              <a:t> simple of </a:t>
            </a:r>
            <a:r>
              <a:rPr lang="es-MX" sz="2000" b="1" dirty="0" err="1" smtClean="0">
                <a:solidFill>
                  <a:srgbClr val="FF0000"/>
                </a:solidFill>
                <a:latin typeface="Arial Narrow" pitchFamily="34" charset="0"/>
              </a:rPr>
              <a:t>see</a:t>
            </a:r>
            <a:r>
              <a:rPr lang="es-MX" sz="2000" b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is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solidFill>
                  <a:srgbClr val="FF0000"/>
                </a:solidFill>
                <a:latin typeface="Arial Narrow" pitchFamily="34" charset="0"/>
              </a:rPr>
              <a:t>saw</a:t>
            </a:r>
            <a:r>
              <a:rPr lang="es-MX" sz="2000" b="1" dirty="0" smtClean="0">
                <a:solidFill>
                  <a:srgbClr val="FF0000"/>
                </a:solidFill>
                <a:latin typeface="Arial Narrow" pitchFamily="34" charset="0"/>
              </a:rPr>
              <a:t>.</a:t>
            </a:r>
          </a:p>
          <a:p>
            <a:endParaRPr lang="es-MX" sz="2000" b="1" dirty="0">
              <a:solidFill>
                <a:srgbClr val="FF0000"/>
              </a:solidFill>
              <a:latin typeface="Arial Narrow" pitchFamily="34" charset="0"/>
            </a:endParaRPr>
          </a:p>
          <a:p>
            <a:endParaRPr lang="es-MX" sz="2000" b="1" dirty="0" smtClean="0">
              <a:solidFill>
                <a:srgbClr val="FF0000"/>
              </a:solidFill>
              <a:latin typeface="Arial Narrow" pitchFamily="34" charset="0"/>
            </a:endParaRPr>
          </a:p>
          <a:p>
            <a:endParaRPr lang="es-MX" sz="2000" b="1" dirty="0">
              <a:solidFill>
                <a:srgbClr val="FF0000"/>
              </a:solidFill>
              <a:latin typeface="Arial Narrow" pitchFamily="34" charset="0"/>
            </a:endParaRPr>
          </a:p>
          <a:p>
            <a:endParaRPr lang="es-MX" sz="2000" dirty="0">
              <a:latin typeface="Arial Narrow" pitchFamily="34" charset="0"/>
            </a:endParaRPr>
          </a:p>
          <a:p>
            <a:r>
              <a:rPr lang="es-MX" sz="2000" dirty="0" err="1" smtClean="0">
                <a:latin typeface="Arial Narrow" pitchFamily="34" charset="0"/>
              </a:rPr>
              <a:t>The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past</a:t>
            </a:r>
            <a:r>
              <a:rPr lang="es-MX" sz="2000" dirty="0" smtClean="0">
                <a:latin typeface="Arial Narrow" pitchFamily="34" charset="0"/>
              </a:rPr>
              <a:t> simple of </a:t>
            </a:r>
            <a:r>
              <a:rPr lang="es-MX" sz="2000" b="1" dirty="0" err="1" smtClean="0">
                <a:solidFill>
                  <a:srgbClr val="FF0000"/>
                </a:solidFill>
                <a:latin typeface="Arial Narrow" pitchFamily="34" charset="0"/>
              </a:rPr>
              <a:t>go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is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solidFill>
                  <a:srgbClr val="FF0000"/>
                </a:solidFill>
                <a:latin typeface="Arial Narrow" pitchFamily="34" charset="0"/>
              </a:rPr>
              <a:t>went</a:t>
            </a:r>
            <a:r>
              <a:rPr lang="es-MX" sz="2000" b="1" dirty="0" smtClean="0">
                <a:solidFill>
                  <a:srgbClr val="FF0000"/>
                </a:solidFill>
                <a:latin typeface="Arial Narrow" pitchFamily="34" charset="0"/>
              </a:rPr>
              <a:t>.</a:t>
            </a:r>
          </a:p>
          <a:p>
            <a:endParaRPr lang="es-MX" sz="2000" dirty="0">
              <a:latin typeface="Arial Narrow" pitchFamily="34" charset="0"/>
            </a:endParaRPr>
          </a:p>
          <a:p>
            <a:endParaRPr lang="es-MX" sz="2000" dirty="0" smtClean="0">
              <a:latin typeface="Arial Narrow" pitchFamily="34" charset="0"/>
            </a:endParaRPr>
          </a:p>
          <a:p>
            <a:endParaRPr lang="es-MX" sz="2000" dirty="0">
              <a:latin typeface="Arial Narrow" pitchFamily="34" charset="0"/>
            </a:endParaRPr>
          </a:p>
          <a:p>
            <a:r>
              <a:rPr lang="es-MX" sz="2000" dirty="0" err="1" smtClean="0">
                <a:latin typeface="Arial Narrow" pitchFamily="34" charset="0"/>
              </a:rPr>
              <a:t>The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past</a:t>
            </a:r>
            <a:r>
              <a:rPr lang="es-MX" sz="2000" dirty="0" smtClean="0">
                <a:latin typeface="Arial Narrow" pitchFamily="34" charset="0"/>
              </a:rPr>
              <a:t> simple of </a:t>
            </a:r>
            <a:r>
              <a:rPr lang="es-MX" sz="2000" b="1" dirty="0" err="1" smtClean="0">
                <a:solidFill>
                  <a:srgbClr val="FF0000"/>
                </a:solidFill>
                <a:latin typeface="Arial Narrow" pitchFamily="34" charset="0"/>
              </a:rPr>
              <a:t>shut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is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solidFill>
                  <a:srgbClr val="FF0000"/>
                </a:solidFill>
                <a:latin typeface="Arial Narrow" pitchFamily="34" charset="0"/>
              </a:rPr>
              <a:t>shut</a:t>
            </a:r>
            <a:r>
              <a:rPr lang="es-MX" sz="2000" b="1" dirty="0" smtClean="0">
                <a:solidFill>
                  <a:srgbClr val="FF0000"/>
                </a:solidFill>
                <a:latin typeface="Arial Narrow" pitchFamily="34" charset="0"/>
              </a:rPr>
              <a:t>.</a:t>
            </a:r>
            <a:endParaRPr lang="es-MX" sz="20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5" name="4 Llamada rectangular"/>
          <p:cNvSpPr/>
          <p:nvPr/>
        </p:nvSpPr>
        <p:spPr>
          <a:xfrm>
            <a:off x="251520" y="1275816"/>
            <a:ext cx="3096344" cy="713024"/>
          </a:xfrm>
          <a:prstGeom prst="wedgeRectCallout">
            <a:avLst>
              <a:gd name="adj1" fmla="val 77459"/>
              <a:gd name="adj2" fmla="val 43547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s-MX" sz="2000" dirty="0" smtClean="0">
                <a:latin typeface="Arial Narrow" pitchFamily="34" charset="0"/>
              </a:rPr>
              <a:t>Mozart </a:t>
            </a:r>
            <a:r>
              <a:rPr lang="es-MX" sz="2000" b="1" dirty="0" err="1" smtClean="0">
                <a:solidFill>
                  <a:srgbClr val="FF0000"/>
                </a:solidFill>
                <a:latin typeface="Arial Narrow" pitchFamily="34" charset="0"/>
              </a:rPr>
              <a:t>wrote</a:t>
            </a:r>
            <a:r>
              <a:rPr lang="es-MX" sz="2000" dirty="0" smtClean="0">
                <a:latin typeface="Arial Narrow" pitchFamily="34" charset="0"/>
              </a:rPr>
              <a:t> more </a:t>
            </a:r>
            <a:r>
              <a:rPr lang="es-MX" sz="2000" dirty="0" err="1" smtClean="0">
                <a:latin typeface="Arial Narrow" pitchFamily="34" charset="0"/>
              </a:rPr>
              <a:t>than</a:t>
            </a:r>
            <a:r>
              <a:rPr lang="es-MX" sz="2000" dirty="0" smtClean="0">
                <a:latin typeface="Arial Narrow" pitchFamily="34" charset="0"/>
              </a:rPr>
              <a:t> 600 </a:t>
            </a:r>
            <a:r>
              <a:rPr lang="es-MX" sz="2000" dirty="0" err="1" smtClean="0">
                <a:latin typeface="Arial Narrow" pitchFamily="34" charset="0"/>
              </a:rPr>
              <a:t>pieces</a:t>
            </a:r>
            <a:r>
              <a:rPr lang="es-MX" sz="2000" dirty="0" smtClean="0">
                <a:latin typeface="Arial Narrow" pitchFamily="34" charset="0"/>
              </a:rPr>
              <a:t> of </a:t>
            </a:r>
            <a:r>
              <a:rPr lang="es-MX" sz="2000" dirty="0" err="1" smtClean="0">
                <a:latin typeface="Arial Narrow" pitchFamily="34" charset="0"/>
              </a:rPr>
              <a:t>music</a:t>
            </a:r>
            <a:r>
              <a:rPr lang="es-MX" sz="2000" dirty="0" smtClean="0">
                <a:latin typeface="Arial Narrow" pitchFamily="34" charset="0"/>
              </a:rPr>
              <a:t>.</a:t>
            </a:r>
            <a:endParaRPr lang="es-MX" sz="2000" dirty="0">
              <a:latin typeface="Arial Narrow" pitchFamily="34" charset="0"/>
            </a:endParaRPr>
          </a:p>
        </p:txBody>
      </p:sp>
      <p:sp>
        <p:nvSpPr>
          <p:cNvPr id="2" name="1 Llamada rectangular"/>
          <p:cNvSpPr/>
          <p:nvPr/>
        </p:nvSpPr>
        <p:spPr>
          <a:xfrm>
            <a:off x="251520" y="2687636"/>
            <a:ext cx="3312368" cy="741364"/>
          </a:xfrm>
          <a:prstGeom prst="wedgeRectCallout">
            <a:avLst>
              <a:gd name="adj1" fmla="val 78053"/>
              <a:gd name="adj2" fmla="val -3836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s-MX" sz="2000" dirty="0" err="1" smtClean="0">
                <a:latin typeface="Arial Narrow" pitchFamily="34" charset="0"/>
              </a:rPr>
              <a:t>We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solidFill>
                  <a:srgbClr val="FF0000"/>
                </a:solidFill>
                <a:latin typeface="Arial Narrow" pitchFamily="34" charset="0"/>
              </a:rPr>
              <a:t>saw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Tanya</a:t>
            </a:r>
            <a:r>
              <a:rPr lang="es-MX" sz="2000" dirty="0" smtClean="0">
                <a:latin typeface="Arial Narrow" pitchFamily="34" charset="0"/>
              </a:rPr>
              <a:t> in </a:t>
            </a:r>
            <a:r>
              <a:rPr lang="es-MX" sz="2000" dirty="0" err="1" smtClean="0">
                <a:latin typeface="Arial Narrow" pitchFamily="34" charset="0"/>
              </a:rPr>
              <a:t>town</a:t>
            </a:r>
            <a:r>
              <a:rPr lang="es-MX" sz="2000" dirty="0" smtClean="0">
                <a:latin typeface="Arial Narrow" pitchFamily="34" charset="0"/>
              </a:rPr>
              <a:t> a </a:t>
            </a:r>
            <a:r>
              <a:rPr lang="es-MX" sz="2000" dirty="0" err="1" smtClean="0">
                <a:latin typeface="Arial Narrow" pitchFamily="34" charset="0"/>
              </a:rPr>
              <a:t>few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>
                <a:latin typeface="Arial Narrow" pitchFamily="34" charset="0"/>
              </a:rPr>
              <a:t>d</a:t>
            </a:r>
            <a:r>
              <a:rPr lang="es-MX" sz="2000" dirty="0" err="1" smtClean="0">
                <a:latin typeface="Arial Narrow" pitchFamily="34" charset="0"/>
              </a:rPr>
              <a:t>ays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smtClean="0">
                <a:latin typeface="Arial Narrow" pitchFamily="34" charset="0"/>
              </a:rPr>
              <a:t>ago.</a:t>
            </a:r>
            <a:endParaRPr lang="es-MX" sz="2000" dirty="0">
              <a:latin typeface="Arial Narrow" pitchFamily="34" charset="0"/>
            </a:endParaRPr>
          </a:p>
        </p:txBody>
      </p:sp>
      <p:sp>
        <p:nvSpPr>
          <p:cNvPr id="3" name="2 Llamada rectangular"/>
          <p:cNvSpPr/>
          <p:nvPr/>
        </p:nvSpPr>
        <p:spPr>
          <a:xfrm>
            <a:off x="251520" y="4117602"/>
            <a:ext cx="3312368" cy="679550"/>
          </a:xfrm>
          <a:prstGeom prst="wedgeRectCallout">
            <a:avLst>
              <a:gd name="adj1" fmla="val 69812"/>
              <a:gd name="adj2" fmla="val -6308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000" dirty="0" smtClean="0">
                <a:latin typeface="Arial Narrow" pitchFamily="34" charset="0"/>
              </a:rPr>
              <a:t>I </a:t>
            </a:r>
            <a:r>
              <a:rPr lang="es-MX" sz="2000" b="1" dirty="0" err="1" smtClean="0">
                <a:solidFill>
                  <a:srgbClr val="FF0000"/>
                </a:solidFill>
                <a:latin typeface="Arial Narrow" pitchFamily="34" charset="0"/>
              </a:rPr>
              <a:t>went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to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the</a:t>
            </a:r>
            <a:r>
              <a:rPr lang="es-MX" sz="2000" dirty="0" smtClean="0">
                <a:latin typeface="Arial Narrow" pitchFamily="34" charset="0"/>
              </a:rPr>
              <a:t> cinema </a:t>
            </a:r>
            <a:r>
              <a:rPr lang="es-MX" sz="2000" dirty="0" err="1" smtClean="0">
                <a:latin typeface="Arial Narrow" pitchFamily="34" charset="0"/>
              </a:rPr>
              <a:t>three</a:t>
            </a:r>
            <a:r>
              <a:rPr lang="es-MX" sz="2000" dirty="0" smtClean="0">
                <a:latin typeface="Arial Narrow" pitchFamily="34" charset="0"/>
              </a:rPr>
              <a:t> times </a:t>
            </a:r>
            <a:r>
              <a:rPr lang="es-MX" sz="2000" dirty="0" err="1" smtClean="0">
                <a:latin typeface="Arial Narrow" pitchFamily="34" charset="0"/>
              </a:rPr>
              <a:t>last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week</a:t>
            </a:r>
            <a:r>
              <a:rPr lang="es-MX" sz="2000" dirty="0" smtClean="0">
                <a:latin typeface="Arial Narrow" pitchFamily="34" charset="0"/>
              </a:rPr>
              <a:t>.</a:t>
            </a:r>
            <a:endParaRPr lang="es-MX" sz="2000" dirty="0">
              <a:latin typeface="Arial Narrow" pitchFamily="34" charset="0"/>
            </a:endParaRPr>
          </a:p>
        </p:txBody>
      </p:sp>
      <p:sp>
        <p:nvSpPr>
          <p:cNvPr id="6" name="5 Llamada rectangular"/>
          <p:cNvSpPr/>
          <p:nvPr/>
        </p:nvSpPr>
        <p:spPr>
          <a:xfrm>
            <a:off x="251520" y="5445224"/>
            <a:ext cx="3456384" cy="576064"/>
          </a:xfrm>
          <a:prstGeom prst="wedgeRectCallout">
            <a:avLst>
              <a:gd name="adj1" fmla="val 67220"/>
              <a:gd name="adj2" fmla="val -15682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s-MX" sz="2000" dirty="0" err="1" smtClean="0">
                <a:latin typeface="Arial Narrow" pitchFamily="34" charset="0"/>
              </a:rPr>
              <a:t>It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was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cold</a:t>
            </a:r>
            <a:r>
              <a:rPr lang="es-MX" sz="2000" dirty="0" smtClean="0">
                <a:latin typeface="Arial Narrow" pitchFamily="34" charset="0"/>
              </a:rPr>
              <a:t>, so I </a:t>
            </a:r>
            <a:r>
              <a:rPr lang="es-MX" sz="2000" b="1" dirty="0" err="1" smtClean="0">
                <a:solidFill>
                  <a:srgbClr val="FF0000"/>
                </a:solidFill>
                <a:latin typeface="Arial Narrow" pitchFamily="34" charset="0"/>
              </a:rPr>
              <a:t>shut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the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window</a:t>
            </a:r>
            <a:r>
              <a:rPr lang="es-MX" sz="2000" dirty="0" smtClean="0">
                <a:latin typeface="Arial Narrow" pitchFamily="34" charset="0"/>
              </a:rPr>
              <a:t>.</a:t>
            </a:r>
            <a:endParaRPr lang="es-MX" sz="20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42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332656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Arial Narrow" pitchFamily="34" charset="0"/>
              </a:rPr>
              <a:t>In </a:t>
            </a:r>
            <a:r>
              <a:rPr lang="es-MX" sz="2000" dirty="0" err="1" smtClean="0">
                <a:latin typeface="Arial Narrow" pitchFamily="34" charset="0"/>
              </a:rPr>
              <a:t>questions</a:t>
            </a:r>
            <a:r>
              <a:rPr lang="es-MX" sz="2000" dirty="0" smtClean="0">
                <a:latin typeface="Arial Narrow" pitchFamily="34" charset="0"/>
              </a:rPr>
              <a:t> and </a:t>
            </a:r>
            <a:r>
              <a:rPr lang="es-MX" sz="2000" dirty="0" err="1" smtClean="0">
                <a:latin typeface="Arial Narrow" pitchFamily="34" charset="0"/>
              </a:rPr>
              <a:t>negative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we</a:t>
            </a:r>
            <a:r>
              <a:rPr lang="es-MX" sz="2000" dirty="0" smtClean="0">
                <a:latin typeface="Arial Narrow" pitchFamily="34" charset="0"/>
              </a:rPr>
              <a:t> use </a:t>
            </a:r>
            <a:r>
              <a:rPr lang="es-MX" sz="2000" b="1" dirty="0" err="1" smtClean="0">
                <a:solidFill>
                  <a:srgbClr val="FF0000"/>
                </a:solidFill>
                <a:latin typeface="Arial Narrow" pitchFamily="34" charset="0"/>
              </a:rPr>
              <a:t>did</a:t>
            </a:r>
            <a:r>
              <a:rPr lang="es-MX" sz="2000" dirty="0" smtClean="0">
                <a:latin typeface="Arial Narrow" pitchFamily="34" charset="0"/>
              </a:rPr>
              <a:t> and </a:t>
            </a:r>
            <a:r>
              <a:rPr lang="es-MX" sz="2000" b="1" dirty="0" err="1" smtClean="0">
                <a:solidFill>
                  <a:srgbClr val="FF0000"/>
                </a:solidFill>
                <a:latin typeface="Arial Narrow" pitchFamily="34" charset="0"/>
              </a:rPr>
              <a:t>didn’t</a:t>
            </a:r>
            <a:r>
              <a:rPr lang="es-MX" sz="2000" dirty="0" smtClean="0">
                <a:latin typeface="Arial Narrow" pitchFamily="34" charset="0"/>
              </a:rPr>
              <a:t> + </a:t>
            </a:r>
            <a:r>
              <a:rPr lang="es-MX" sz="2000" dirty="0" err="1" smtClean="0">
                <a:latin typeface="Arial Narrow" pitchFamily="34" charset="0"/>
              </a:rPr>
              <a:t>infinitive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verbs</a:t>
            </a:r>
            <a:r>
              <a:rPr lang="es-MX" sz="2000" dirty="0" smtClean="0">
                <a:latin typeface="Arial Narrow" pitchFamily="34" charset="0"/>
              </a:rPr>
              <a:t>. </a:t>
            </a:r>
            <a:endParaRPr lang="es-MX" sz="2000" dirty="0">
              <a:latin typeface="Arial Narrow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51656" y="1225136"/>
            <a:ext cx="14401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Arial Narrow" pitchFamily="34" charset="0"/>
              </a:rPr>
              <a:t>I </a:t>
            </a:r>
            <a:r>
              <a:rPr lang="es-MX" sz="2000" b="1" dirty="0" err="1" smtClean="0">
                <a:latin typeface="Arial Narrow" pitchFamily="34" charset="0"/>
              </a:rPr>
              <a:t>enjoyed</a:t>
            </a:r>
            <a:r>
              <a:rPr lang="es-MX" sz="2000" b="1" dirty="0" smtClean="0">
                <a:latin typeface="Arial Narrow" pitchFamily="34" charset="0"/>
              </a:rPr>
              <a:t> </a:t>
            </a:r>
            <a:r>
              <a:rPr lang="es-MX" sz="2000" dirty="0" smtClean="0">
                <a:latin typeface="Arial Narrow" pitchFamily="34" charset="0"/>
              </a:rPr>
              <a:t>                                                                  </a:t>
            </a:r>
            <a:endParaRPr lang="es-MX" sz="2000" b="1" dirty="0" smtClean="0">
              <a:latin typeface="Arial Narrow" pitchFamily="34" charset="0"/>
            </a:endParaRPr>
          </a:p>
          <a:p>
            <a:r>
              <a:rPr lang="es-MX" sz="2000" dirty="0" err="1" smtClean="0">
                <a:latin typeface="Arial Narrow" pitchFamily="34" charset="0"/>
              </a:rPr>
              <a:t>She</a:t>
            </a:r>
            <a:r>
              <a:rPr lang="es-MX" sz="2000" b="1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</a:rPr>
              <a:t>saw</a:t>
            </a:r>
            <a:r>
              <a:rPr lang="es-MX" sz="2000" b="1" dirty="0" smtClean="0">
                <a:latin typeface="Arial Narrow" pitchFamily="34" charset="0"/>
              </a:rPr>
              <a:t>                   </a:t>
            </a:r>
            <a:r>
              <a:rPr lang="es-MX" sz="2000" dirty="0" smtClean="0">
                <a:latin typeface="Arial Narrow" pitchFamily="34" charset="0"/>
              </a:rPr>
              <a:t>                                               </a:t>
            </a:r>
            <a:endParaRPr lang="es-MX" sz="2000" b="1" dirty="0" smtClean="0">
              <a:latin typeface="Arial Narrow" pitchFamily="34" charset="0"/>
            </a:endParaRPr>
          </a:p>
          <a:p>
            <a:r>
              <a:rPr lang="es-MX" sz="2000" dirty="0" err="1" smtClean="0">
                <a:latin typeface="Arial Narrow" pitchFamily="34" charset="0"/>
              </a:rPr>
              <a:t>They</a:t>
            </a:r>
            <a:r>
              <a:rPr lang="es-MX" sz="2000" b="1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</a:rPr>
              <a:t>went</a:t>
            </a:r>
            <a:r>
              <a:rPr lang="es-MX" sz="2000" b="1" dirty="0" smtClean="0">
                <a:latin typeface="Arial Narrow" pitchFamily="34" charset="0"/>
              </a:rPr>
              <a:t>             </a:t>
            </a:r>
            <a:endParaRPr lang="es-MX" sz="2000" b="1" dirty="0">
              <a:latin typeface="Arial Narrow" pitchFamily="34" charset="0"/>
            </a:endParaRPr>
          </a:p>
        </p:txBody>
      </p:sp>
      <p:cxnSp>
        <p:nvCxnSpPr>
          <p:cNvPr id="12" name="11 Conector angular"/>
          <p:cNvCxnSpPr/>
          <p:nvPr/>
        </p:nvCxnSpPr>
        <p:spPr>
          <a:xfrm>
            <a:off x="545278" y="1216526"/>
            <a:ext cx="3384376" cy="86409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angular"/>
          <p:cNvCxnSpPr/>
          <p:nvPr/>
        </p:nvCxnSpPr>
        <p:spPr>
          <a:xfrm rot="10800000" flipV="1">
            <a:off x="2237468" y="1225136"/>
            <a:ext cx="5430876" cy="855486"/>
          </a:xfrm>
          <a:prstGeom prst="bentConnector3">
            <a:avLst>
              <a:gd name="adj1" fmla="val 4095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2699792" y="1045184"/>
            <a:ext cx="19442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Arial Narrow" pitchFamily="34" charset="0"/>
              </a:rPr>
              <a:t>   </a:t>
            </a:r>
            <a:r>
              <a:rPr lang="es-MX" sz="2000" b="1" dirty="0" err="1" smtClean="0">
                <a:latin typeface="Arial Narrow" pitchFamily="34" charset="0"/>
              </a:rPr>
              <a:t>Did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you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</a:rPr>
              <a:t>enjoy</a:t>
            </a:r>
            <a:r>
              <a:rPr lang="es-MX" sz="2000" dirty="0" smtClean="0">
                <a:latin typeface="Arial Narrow" pitchFamily="34" charset="0"/>
              </a:rPr>
              <a:t>?</a:t>
            </a:r>
          </a:p>
          <a:p>
            <a:pPr algn="ctr"/>
            <a:r>
              <a:rPr lang="es-MX" sz="2000" b="1" dirty="0" err="1" smtClean="0">
                <a:latin typeface="Arial Narrow" pitchFamily="34" charset="0"/>
              </a:rPr>
              <a:t>Did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she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</a:rPr>
              <a:t>see</a:t>
            </a:r>
            <a:r>
              <a:rPr lang="es-MX" sz="2000" dirty="0" smtClean="0">
                <a:latin typeface="Arial Narrow" pitchFamily="34" charset="0"/>
              </a:rPr>
              <a:t>?</a:t>
            </a:r>
          </a:p>
          <a:p>
            <a:pPr algn="ctr"/>
            <a:r>
              <a:rPr lang="es-MX" sz="2000" b="1" dirty="0" err="1" smtClean="0">
                <a:latin typeface="Arial Narrow" pitchFamily="34" charset="0"/>
              </a:rPr>
              <a:t>Did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they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</a:rPr>
              <a:t>go</a:t>
            </a:r>
            <a:r>
              <a:rPr lang="es-MX" sz="2000" dirty="0" smtClean="0">
                <a:latin typeface="Arial Narrow" pitchFamily="34" charset="0"/>
              </a:rPr>
              <a:t>?</a:t>
            </a:r>
            <a:endParaRPr lang="es-MX" sz="2000" dirty="0">
              <a:latin typeface="Arial Narrow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5652120" y="1208326"/>
            <a:ext cx="22322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err="1" smtClean="0">
                <a:latin typeface="Arial Narrow" pitchFamily="34" charset="0"/>
              </a:rPr>
              <a:t>You</a:t>
            </a:r>
            <a:r>
              <a:rPr lang="es-MX" sz="2000" dirty="0" smtClean="0">
                <a:latin typeface="Arial Narrow" pitchFamily="34" charset="0"/>
              </a:rPr>
              <a:t>  </a:t>
            </a:r>
            <a:r>
              <a:rPr lang="es-MX" sz="2000" b="1" dirty="0" err="1" smtClean="0">
                <a:latin typeface="Arial Narrow" pitchFamily="34" charset="0"/>
              </a:rPr>
              <a:t>didn’t</a:t>
            </a:r>
            <a:r>
              <a:rPr lang="es-MX" sz="2000" b="1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</a:rPr>
              <a:t>enjoy</a:t>
            </a:r>
            <a:endParaRPr lang="es-MX" sz="2000" b="1" dirty="0" smtClean="0">
              <a:latin typeface="Arial Narrow" pitchFamily="34" charset="0"/>
            </a:endParaRPr>
          </a:p>
          <a:p>
            <a:r>
              <a:rPr lang="es-MX" sz="2000" dirty="0" err="1" smtClean="0">
                <a:latin typeface="Arial Narrow" pitchFamily="34" charset="0"/>
              </a:rPr>
              <a:t>She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</a:rPr>
              <a:t>didn’t</a:t>
            </a:r>
            <a:r>
              <a:rPr lang="es-MX" sz="2000" b="1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</a:rPr>
              <a:t>see</a:t>
            </a:r>
            <a:endParaRPr lang="es-MX" sz="2000" b="1" dirty="0" smtClean="0">
              <a:latin typeface="Arial Narrow" pitchFamily="34" charset="0"/>
            </a:endParaRPr>
          </a:p>
          <a:p>
            <a:r>
              <a:rPr lang="es-MX" sz="2000" dirty="0" err="1" smtClean="0">
                <a:latin typeface="Arial Narrow" pitchFamily="34" charset="0"/>
              </a:rPr>
              <a:t>They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</a:rPr>
              <a:t>didn’t</a:t>
            </a:r>
            <a:r>
              <a:rPr lang="es-MX" sz="2000" b="1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</a:rPr>
              <a:t>go</a:t>
            </a:r>
            <a:endParaRPr lang="es-MX" sz="2000" b="1" dirty="0">
              <a:latin typeface="Arial Narrow" pitchFamily="34" charset="0"/>
            </a:endParaRPr>
          </a:p>
        </p:txBody>
      </p:sp>
      <p:sp>
        <p:nvSpPr>
          <p:cNvPr id="2" name="1 Llamada rectangular"/>
          <p:cNvSpPr/>
          <p:nvPr/>
        </p:nvSpPr>
        <p:spPr>
          <a:xfrm>
            <a:off x="240481" y="2755848"/>
            <a:ext cx="2448272" cy="504056"/>
          </a:xfrm>
          <a:prstGeom prst="wedgeRectCallout">
            <a:avLst>
              <a:gd name="adj1" fmla="val 40016"/>
              <a:gd name="adj2" fmla="val 87139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s-MX" dirty="0" err="1" smtClean="0">
                <a:latin typeface="Arial Narrow" pitchFamily="34" charset="0"/>
              </a:rPr>
              <a:t>Did</a:t>
            </a:r>
            <a:r>
              <a:rPr lang="es-MX" dirty="0" smtClean="0">
                <a:latin typeface="Arial Narrow" pitchFamily="34" charset="0"/>
              </a:rPr>
              <a:t> </a:t>
            </a:r>
            <a:r>
              <a:rPr lang="es-MX" dirty="0" err="1" smtClean="0">
                <a:latin typeface="Arial Narrow" pitchFamily="34" charset="0"/>
              </a:rPr>
              <a:t>you</a:t>
            </a:r>
            <a:r>
              <a:rPr lang="es-MX" dirty="0" smtClean="0">
                <a:latin typeface="Arial Narrow" pitchFamily="34" charset="0"/>
              </a:rPr>
              <a:t> </a:t>
            </a:r>
            <a:r>
              <a:rPr lang="es-MX" dirty="0" err="1" smtClean="0">
                <a:latin typeface="Arial Narrow" pitchFamily="34" charset="0"/>
              </a:rPr>
              <a:t>go</a:t>
            </a:r>
            <a:r>
              <a:rPr lang="es-MX" dirty="0" smtClean="0">
                <a:latin typeface="Arial Narrow" pitchFamily="34" charset="0"/>
              </a:rPr>
              <a:t> </a:t>
            </a:r>
            <a:r>
              <a:rPr lang="es-MX" dirty="0" err="1" smtClean="0">
                <a:latin typeface="Arial Narrow" pitchFamily="34" charset="0"/>
              </a:rPr>
              <a:t>out</a:t>
            </a:r>
            <a:r>
              <a:rPr lang="es-MX" dirty="0" smtClean="0">
                <a:latin typeface="Arial Narrow" pitchFamily="34" charset="0"/>
              </a:rPr>
              <a:t> </a:t>
            </a:r>
            <a:r>
              <a:rPr lang="es-MX" dirty="0" err="1" smtClean="0">
                <a:latin typeface="Arial Narrow" pitchFamily="34" charset="0"/>
              </a:rPr>
              <a:t>last</a:t>
            </a:r>
            <a:r>
              <a:rPr lang="es-MX" dirty="0" smtClean="0">
                <a:latin typeface="Arial Narrow" pitchFamily="34" charset="0"/>
              </a:rPr>
              <a:t> </a:t>
            </a:r>
            <a:r>
              <a:rPr lang="es-MX" dirty="0" err="1" smtClean="0">
                <a:latin typeface="Arial Narrow" pitchFamily="34" charset="0"/>
              </a:rPr>
              <a:t>night</a:t>
            </a:r>
            <a:r>
              <a:rPr lang="es-MX" dirty="0" smtClean="0">
                <a:latin typeface="Arial Narrow" pitchFamily="34" charset="0"/>
              </a:rPr>
              <a:t>?  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3" name="2 Llamada rectangular"/>
          <p:cNvSpPr/>
          <p:nvPr/>
        </p:nvSpPr>
        <p:spPr>
          <a:xfrm>
            <a:off x="4463988" y="2530303"/>
            <a:ext cx="3435518" cy="720080"/>
          </a:xfrm>
          <a:prstGeom prst="wedgeRectCallout">
            <a:avLst>
              <a:gd name="adj1" fmla="val -44271"/>
              <a:gd name="adj2" fmla="val 104197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000" dirty="0" smtClean="0">
                <a:latin typeface="Arial Narrow" pitchFamily="34" charset="0"/>
              </a:rPr>
              <a:t>Yes, I </a:t>
            </a:r>
            <a:r>
              <a:rPr lang="es-MX" sz="2000" dirty="0" err="1" smtClean="0">
                <a:latin typeface="Arial Narrow" pitchFamily="34" charset="0"/>
              </a:rPr>
              <a:t>went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to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the</a:t>
            </a:r>
            <a:r>
              <a:rPr lang="es-MX" sz="2000" dirty="0" smtClean="0">
                <a:latin typeface="Arial Narrow" pitchFamily="34" charset="0"/>
              </a:rPr>
              <a:t> cinema, </a:t>
            </a:r>
            <a:r>
              <a:rPr lang="es-MX" sz="2000" dirty="0" err="1" smtClean="0">
                <a:latin typeface="Arial Narrow" pitchFamily="34" charset="0"/>
              </a:rPr>
              <a:t>but</a:t>
            </a:r>
            <a:r>
              <a:rPr lang="es-MX" sz="2000" dirty="0" smtClean="0">
                <a:latin typeface="Arial Narrow" pitchFamily="34" charset="0"/>
              </a:rPr>
              <a:t> I </a:t>
            </a:r>
            <a:r>
              <a:rPr lang="es-MX" sz="2000" dirty="0" err="1" smtClean="0">
                <a:latin typeface="Arial Narrow" pitchFamily="34" charset="0"/>
              </a:rPr>
              <a:t>didn’t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enjoy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the</a:t>
            </a:r>
            <a:r>
              <a:rPr lang="es-MX" sz="2000" dirty="0" smtClean="0">
                <a:latin typeface="Arial Narrow" pitchFamily="34" charset="0"/>
              </a:rPr>
              <a:t> film </a:t>
            </a:r>
            <a:r>
              <a:rPr lang="es-MX" sz="2000" dirty="0" err="1" smtClean="0">
                <a:latin typeface="Arial Narrow" pitchFamily="34" charset="0"/>
              </a:rPr>
              <a:t>much</a:t>
            </a:r>
            <a:r>
              <a:rPr lang="es-MX" sz="2000" dirty="0" smtClean="0">
                <a:latin typeface="Arial Narrow" pitchFamily="34" charset="0"/>
              </a:rPr>
              <a:t>.</a:t>
            </a:r>
            <a:endParaRPr lang="es-MX" sz="2000" dirty="0">
              <a:latin typeface="Arial Narrow" pitchFamily="34" charset="0"/>
            </a:endParaRPr>
          </a:p>
        </p:txBody>
      </p:sp>
      <p:pic>
        <p:nvPicPr>
          <p:cNvPr id="1026" name="Picture 2" descr="http://2.bp.blogspot.com/_gsiPv7cjMDg/SgspyjXSlZI/AAAAAAAACmM/CZQcZt3xT5M/s400/conversa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25" y="3717032"/>
            <a:ext cx="3714750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840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1520" y="188640"/>
            <a:ext cx="835292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next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example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main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verb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of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sentence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say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don’t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say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don’t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say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sz="2000" dirty="0">
              <a:latin typeface="Arial" pitchFamily="34" charset="0"/>
              <a:cs typeface="Arial" pitchFamily="34" charset="0"/>
            </a:endParaRPr>
          </a:p>
          <a:p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say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endParaRPr lang="es-MX" sz="2000" dirty="0">
              <a:latin typeface="Arial" pitchFamily="34" charset="0"/>
              <a:cs typeface="Arial" pitchFamily="34" charset="0"/>
            </a:endParaRPr>
          </a:p>
          <a:p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don’t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say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729569"/>
            <a:ext cx="1901825" cy="221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Llamada rectangular"/>
          <p:cNvSpPr/>
          <p:nvPr/>
        </p:nvSpPr>
        <p:spPr>
          <a:xfrm>
            <a:off x="251520" y="1267380"/>
            <a:ext cx="2952328" cy="720080"/>
          </a:xfrm>
          <a:prstGeom prst="wedgeRectCallout">
            <a:avLst>
              <a:gd name="adj1" fmla="val 61913"/>
              <a:gd name="adj2" fmla="val 54919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What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did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u="sng" dirty="0" smtClean="0">
                <a:latin typeface="Arial" pitchFamily="34" charset="0"/>
                <a:cs typeface="Arial" pitchFamily="34" charset="0"/>
              </a:rPr>
              <a:t>do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at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weekend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?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Llamada rectangular"/>
          <p:cNvSpPr/>
          <p:nvPr/>
        </p:nvSpPr>
        <p:spPr>
          <a:xfrm>
            <a:off x="245679" y="2721124"/>
            <a:ext cx="2952328" cy="648072"/>
          </a:xfrm>
          <a:prstGeom prst="wedgeRectCallout">
            <a:avLst>
              <a:gd name="adj1" fmla="val 74857"/>
              <a:gd name="adj2" fmla="val 3535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What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did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at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weekend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7" name="6 Llamada rectangular"/>
          <p:cNvSpPr/>
          <p:nvPr/>
        </p:nvSpPr>
        <p:spPr>
          <a:xfrm>
            <a:off x="251520" y="3980158"/>
            <a:ext cx="2160240" cy="528962"/>
          </a:xfrm>
          <a:prstGeom prst="wedgeRectCallout">
            <a:avLst>
              <a:gd name="adj1" fmla="val 85778"/>
              <a:gd name="adj2" fmla="val -101159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s-MX" sz="2000" b="1" dirty="0" smtClean="0">
                <a:latin typeface="Arial Narrow" pitchFamily="34" charset="0"/>
              </a:rPr>
              <a:t>I </a:t>
            </a:r>
            <a:r>
              <a:rPr lang="es-MX" sz="2000" b="1" dirty="0" err="1" smtClean="0">
                <a:latin typeface="Arial Narrow" pitchFamily="34" charset="0"/>
              </a:rPr>
              <a:t>didn’t</a:t>
            </a:r>
            <a:r>
              <a:rPr lang="es-MX" sz="2000" b="1" dirty="0" smtClean="0">
                <a:latin typeface="Arial Narrow" pitchFamily="34" charset="0"/>
              </a:rPr>
              <a:t> </a:t>
            </a:r>
            <a:r>
              <a:rPr lang="es-MX" sz="2000" b="1" u="sng" dirty="0" smtClean="0">
                <a:latin typeface="Arial Narrow" pitchFamily="34" charset="0"/>
              </a:rPr>
              <a:t>do</a:t>
            </a:r>
            <a:r>
              <a:rPr lang="es-MX" sz="2000" b="1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</a:rPr>
              <a:t>anything</a:t>
            </a:r>
            <a:r>
              <a:rPr lang="es-MX" sz="2000" b="1" dirty="0" smtClean="0">
                <a:latin typeface="Arial Narrow" pitchFamily="34" charset="0"/>
              </a:rPr>
              <a:t>.</a:t>
            </a:r>
            <a:endParaRPr lang="es-MX" sz="2000" b="1" dirty="0">
              <a:latin typeface="Arial Narrow" pitchFamily="34" charset="0"/>
            </a:endParaRPr>
          </a:p>
        </p:txBody>
      </p:sp>
      <p:sp>
        <p:nvSpPr>
          <p:cNvPr id="8" name="7 Llamada rectangular"/>
          <p:cNvSpPr/>
          <p:nvPr/>
        </p:nvSpPr>
        <p:spPr>
          <a:xfrm>
            <a:off x="395536" y="5301208"/>
            <a:ext cx="2232248" cy="504056"/>
          </a:xfrm>
          <a:prstGeom prst="wedgeRectCallout">
            <a:avLst>
              <a:gd name="adj1" fmla="val 66035"/>
              <a:gd name="adj2" fmla="val -147707"/>
            </a:avLst>
          </a:prstGeom>
          <a:solidFill>
            <a:schemeClr val="accent4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didn’t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anything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671</Words>
  <Application>Microsoft Office PowerPoint</Application>
  <PresentationFormat>Presentación en pantalla (4:3)</PresentationFormat>
  <Paragraphs>137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hp</cp:lastModifiedBy>
  <cp:revision>67</cp:revision>
  <dcterms:created xsi:type="dcterms:W3CDTF">2012-08-07T16:35:15Z</dcterms:created>
  <dcterms:modified xsi:type="dcterms:W3CDTF">2014-03-25T19:23:49Z</dcterms:modified>
</cp:coreProperties>
</file>